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269" r:id="rId3"/>
    <p:sldId id="264" r:id="rId4"/>
    <p:sldId id="263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3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13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93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75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04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359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993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97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852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08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36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61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4C24-5875-47AC-923B-F1AEDE5518B8}" type="datetimeFigureOut">
              <a:rPr lang="en-IN" smtClean="0"/>
              <a:t>07-10-2021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0C4F0-94BF-4DE7-A9E1-E169F4B91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61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97234" y="1045029"/>
            <a:ext cx="373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BHAKTI MOVEMENT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indu Bhakti Movement And Its Influence On The Indian Freedom Stru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32" y="2602638"/>
            <a:ext cx="6260123" cy="343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235439" y="6230983"/>
            <a:ext cx="262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 </a:t>
            </a:r>
            <a:r>
              <a:rPr lang="en-US" dirty="0" err="1" smtClean="0">
                <a:solidFill>
                  <a:schemeClr val="bg1"/>
                </a:solidFill>
              </a:rPr>
              <a:t>B.tech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r>
              <a:rPr lang="en-US" baseline="30000" dirty="0" smtClean="0">
                <a:solidFill>
                  <a:schemeClr val="bg1"/>
                </a:solidFill>
              </a:rPr>
              <a:t>nd</a:t>
            </a:r>
            <a:r>
              <a:rPr lang="en-US" dirty="0" smtClean="0">
                <a:solidFill>
                  <a:schemeClr val="bg1"/>
                </a:solidFill>
              </a:rPr>
              <a:t> year ESP-III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35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240642"/>
            <a:ext cx="11483257" cy="64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3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2" y="218148"/>
            <a:ext cx="10944663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4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87383"/>
            <a:ext cx="1124712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8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115717"/>
            <a:ext cx="11269226" cy="64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5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211921"/>
            <a:ext cx="11063235" cy="652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6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407113"/>
            <a:ext cx="9949496" cy="58770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55015" y="407113"/>
            <a:ext cx="1600321" cy="465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0480431" y="5824025"/>
            <a:ext cx="351692" cy="46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149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633022"/>
            <a:ext cx="11526859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1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423443"/>
            <a:ext cx="11555438" cy="60111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1167531">
            <a:off x="5053591" y="1387585"/>
            <a:ext cx="2954215" cy="118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228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9" y="326571"/>
            <a:ext cx="11432078" cy="62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8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351995"/>
            <a:ext cx="11536385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1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875943"/>
            <a:ext cx="9269119" cy="51061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89649" y="998806"/>
            <a:ext cx="267286" cy="239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2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6" y="285533"/>
            <a:ext cx="11126753" cy="62587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26745" y="970671"/>
            <a:ext cx="3151163" cy="2250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83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71" y="322973"/>
            <a:ext cx="11488753" cy="6268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1446485">
            <a:off x="5219113" y="1448972"/>
            <a:ext cx="1927274" cy="211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06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471074"/>
            <a:ext cx="11612596" cy="59158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06240" y="1252026"/>
            <a:ext cx="3362178" cy="168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361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313890"/>
            <a:ext cx="11507806" cy="62302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98608" y="1125416"/>
            <a:ext cx="2799472" cy="211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6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310014"/>
            <a:ext cx="10459910" cy="6125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46585" y="1153552"/>
            <a:ext cx="6147581" cy="2672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364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328180"/>
            <a:ext cx="10231278" cy="6201640"/>
          </a:xfrm>
          <a:prstGeom prst="rect">
            <a:avLst/>
          </a:prstGeom>
        </p:spPr>
      </p:pic>
      <p:sp>
        <p:nvSpPr>
          <p:cNvPr id="4" name="Isosceles Triangle 3"/>
          <p:cNvSpPr/>
          <p:nvPr/>
        </p:nvSpPr>
        <p:spPr>
          <a:xfrm rot="10951301">
            <a:off x="9493894" y="3835940"/>
            <a:ext cx="989354" cy="872197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iagonal Stripe 5"/>
          <p:cNvSpPr/>
          <p:nvPr/>
        </p:nvSpPr>
        <p:spPr>
          <a:xfrm>
            <a:off x="10297551" y="3601329"/>
            <a:ext cx="204406" cy="323557"/>
          </a:xfrm>
          <a:prstGeom prst="diagStrip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93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8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98" y="2222695"/>
            <a:ext cx="7540284" cy="438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0658" y="618978"/>
            <a:ext cx="7174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Spread of Sufism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513412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51163" y="478302"/>
            <a:ext cx="5795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Origin of Sufi</a:t>
            </a:r>
            <a:endParaRPr lang="en-IN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6416" y="1779687"/>
            <a:ext cx="84406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 smtClean="0"/>
              <a:t>Contemporary of Bhakti movement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 err="1" smtClean="0"/>
              <a:t>Safa</a:t>
            </a:r>
            <a:r>
              <a:rPr lang="en-US" sz="2800" b="1" dirty="0" smtClean="0"/>
              <a:t> in Arabic means Holy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 err="1" smtClean="0"/>
              <a:t>Sufa</a:t>
            </a:r>
            <a:r>
              <a:rPr lang="en-US" sz="2800" b="1" dirty="0" smtClean="0"/>
              <a:t> means wool. After </a:t>
            </a:r>
            <a:r>
              <a:rPr lang="en-US" sz="2800" b="1" dirty="0" err="1" smtClean="0"/>
              <a:t>Prophate</a:t>
            </a:r>
            <a:r>
              <a:rPr lang="en-US" sz="2800" b="1" dirty="0" smtClean="0"/>
              <a:t> </a:t>
            </a:r>
            <a:r>
              <a:rPr lang="en-US" sz="2800" b="1" dirty="0" smtClean="0"/>
              <a:t>Mohammad, people who propagated Islam wearing woolen cloths were also called Sufis.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 smtClean="0"/>
              <a:t>Sophia means knowledge in Greek.</a:t>
            </a:r>
            <a:endParaRPr lang="en-US" sz="28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72711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74841" y="503853"/>
            <a:ext cx="500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Main Features</a:t>
            </a:r>
            <a:endParaRPr lang="en-IN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99592" y="1940767"/>
            <a:ext cx="61208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12 orders or </a:t>
            </a:r>
            <a:r>
              <a:rPr lang="en-US" sz="2400" b="1" dirty="0" err="1" smtClean="0"/>
              <a:t>Silsilas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Monotheistic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Faith in Spiritual Guide – </a:t>
            </a:r>
            <a:r>
              <a:rPr lang="en-US" sz="2400" b="1" dirty="0" err="1" smtClean="0"/>
              <a:t>Pir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Self Surrender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Preaching in Arabic, Persian and Urdu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Devotional music and songs.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93902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6" y="151083"/>
            <a:ext cx="10255662" cy="645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32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97355" y="429208"/>
            <a:ext cx="3806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Sufi Terms</a:t>
            </a:r>
            <a:endParaRPr lang="en-IN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6192" y="1227748"/>
            <a:ext cx="104596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Pir</a:t>
            </a:r>
            <a:r>
              <a:rPr lang="en-US" sz="2000" b="1" dirty="0" smtClean="0"/>
              <a:t> = Saint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Murid = Followers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Khanka = Place where Sufi saints lived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Zikr = Recitation of the name of God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Tauba</a:t>
            </a:r>
            <a:r>
              <a:rPr lang="en-US" sz="2000" b="1" dirty="0" smtClean="0"/>
              <a:t> = Repentance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Fanna</a:t>
            </a:r>
            <a:r>
              <a:rPr lang="en-US" sz="2000" b="1" dirty="0" smtClean="0"/>
              <a:t> = Spiritual merging with the almighty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Urs</a:t>
            </a:r>
            <a:r>
              <a:rPr lang="en-US" sz="2000" b="1" dirty="0" smtClean="0"/>
              <a:t> = Death anniversary of Sufi saint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Sama</a:t>
            </a:r>
            <a:r>
              <a:rPr lang="en-US" sz="2000" b="1" dirty="0" smtClean="0"/>
              <a:t> = Musical gathering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/>
              <a:t>Malfuzat</a:t>
            </a:r>
            <a:r>
              <a:rPr lang="en-US" b="1" dirty="0" smtClean="0"/>
              <a:t> = Collection of the sermons of a Sufi saint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47463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9731" y="317241"/>
            <a:ext cx="6251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The Ten Stages</a:t>
            </a:r>
            <a:endParaRPr lang="en-I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26368" y="802242"/>
            <a:ext cx="858416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Tauba</a:t>
            </a:r>
            <a:r>
              <a:rPr lang="en-US" sz="2000" b="1" dirty="0" smtClean="0"/>
              <a:t> (repentance)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Wara</a:t>
            </a:r>
            <a:r>
              <a:rPr lang="en-US" sz="2000" b="1" dirty="0" smtClean="0"/>
              <a:t> (abstinence)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Zuhd</a:t>
            </a:r>
            <a:r>
              <a:rPr lang="en-US" sz="2000" b="1" dirty="0" smtClean="0"/>
              <a:t> (piety)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Fagr</a:t>
            </a:r>
            <a:r>
              <a:rPr lang="en-US" sz="2000" b="1" dirty="0" smtClean="0"/>
              <a:t> (poverty)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Sabr</a:t>
            </a:r>
            <a:r>
              <a:rPr lang="en-US" sz="2000" b="1" dirty="0" smtClean="0"/>
              <a:t> (patience)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Shukr</a:t>
            </a:r>
            <a:r>
              <a:rPr lang="en-US" sz="2000" b="1" dirty="0" smtClean="0"/>
              <a:t> (gratitude)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Khauf</a:t>
            </a:r>
            <a:r>
              <a:rPr lang="en-US" sz="2000" b="1" dirty="0" smtClean="0"/>
              <a:t> (fear)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Raja (hope)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Tawakkul</a:t>
            </a:r>
            <a:r>
              <a:rPr lang="en-US" sz="2000" b="1" dirty="0" smtClean="0"/>
              <a:t> (contentment)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Raza (submission to divine will)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235003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6041" y="522514"/>
            <a:ext cx="722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sz="3200" b="1" dirty="0" smtClean="0"/>
              <a:t>Why Sufism Flourished</a:t>
            </a:r>
            <a:endParaRPr lang="en-I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75657" y="1978090"/>
            <a:ext cx="96534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Separated from orthodoxy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Opposed idol worship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Free from rituals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Music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Set an ethical standard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Spoke the language of masses and gave momentum to linguistic unity.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760300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0484" y="1644054"/>
            <a:ext cx="102842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Imparted education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Did not criticize other faiths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No distinction between castes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Great interest in Learning Yoga. Hindu yogis often used to visit the Sufi saints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72630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74841" y="671804"/>
            <a:ext cx="5598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Sufis in India</a:t>
            </a:r>
            <a:endParaRPr lang="en-I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58415" y="1903445"/>
            <a:ext cx="106760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Adopted </a:t>
            </a:r>
            <a:r>
              <a:rPr lang="en-US" sz="2400" b="1" dirty="0" err="1" smtClean="0"/>
              <a:t>Sama</a:t>
            </a:r>
            <a:r>
              <a:rPr lang="en-US" sz="2400" b="1" dirty="0" smtClean="0"/>
              <a:t> and </a:t>
            </a:r>
            <a:r>
              <a:rPr lang="en-US" sz="2400" b="1" dirty="0" err="1" smtClean="0"/>
              <a:t>Raqs</a:t>
            </a:r>
            <a:r>
              <a:rPr lang="en-US" sz="2400" b="1" dirty="0" smtClean="0"/>
              <a:t> (audition and dancing) as a mode of invocation of God.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Sanctioned </a:t>
            </a:r>
            <a:r>
              <a:rPr lang="en-US" sz="2400" b="1" dirty="0" err="1" smtClean="0"/>
              <a:t>Majlis</a:t>
            </a:r>
            <a:r>
              <a:rPr lang="en-US" sz="2400" b="1" dirty="0" smtClean="0"/>
              <a:t> –e- </a:t>
            </a:r>
            <a:r>
              <a:rPr lang="en-US" sz="2400" b="1" dirty="0" err="1" smtClean="0"/>
              <a:t>Sama</a:t>
            </a:r>
            <a:r>
              <a:rPr lang="en-US" sz="2400" b="1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err="1" smtClean="0"/>
              <a:t>Sama</a:t>
            </a:r>
            <a:r>
              <a:rPr lang="en-US" sz="2400" b="1" dirty="0" smtClean="0"/>
              <a:t> exhilarated their spiritual spirit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err="1" smtClean="0"/>
              <a:t>Piri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Muridi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384132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92082" y="373224"/>
            <a:ext cx="5169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Chisti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Silsila</a:t>
            </a:r>
            <a:endParaRPr lang="en-I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33252" y="1062235"/>
            <a:ext cx="59594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Founder – </a:t>
            </a:r>
            <a:r>
              <a:rPr lang="en-US" sz="2400" b="1" dirty="0" err="1" smtClean="0"/>
              <a:t>Khwaja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Moinuddin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Chisti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Area of influence was North India (Delhi, Ajmer)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Famous saints were </a:t>
            </a:r>
            <a:r>
              <a:rPr lang="en-US" sz="2400" b="1" dirty="0" err="1" smtClean="0"/>
              <a:t>Qutubuddin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Baktiyar</a:t>
            </a:r>
            <a:r>
              <a:rPr lang="en-US" sz="2400" b="1" dirty="0" smtClean="0"/>
              <a:t> Kaki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err="1" smtClean="0"/>
              <a:t>Farid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Ud</a:t>
            </a:r>
            <a:r>
              <a:rPr lang="en-US" sz="2400" b="1" dirty="0" smtClean="0"/>
              <a:t> Din </a:t>
            </a:r>
            <a:r>
              <a:rPr lang="en-US" sz="2400" b="1" dirty="0" err="1" smtClean="0"/>
              <a:t>Ganj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Shakar’s</a:t>
            </a:r>
            <a:r>
              <a:rPr lang="en-US" sz="2400" b="1" dirty="0" smtClean="0"/>
              <a:t> verses have been included in </a:t>
            </a:r>
            <a:r>
              <a:rPr lang="en-US" sz="2400" b="1" dirty="0" err="1" smtClean="0"/>
              <a:t>Adi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Granth</a:t>
            </a:r>
            <a:r>
              <a:rPr lang="en-US" sz="2400" b="1" dirty="0" smtClean="0"/>
              <a:t> of Sikhs. Popularly called Baba </a:t>
            </a:r>
            <a:r>
              <a:rPr lang="en-US" sz="2400" b="1" dirty="0" err="1" smtClean="0"/>
              <a:t>Farid</a:t>
            </a:r>
            <a:r>
              <a:rPr lang="en-US" sz="2400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They </a:t>
            </a:r>
            <a:r>
              <a:rPr lang="en-US" sz="2400" b="1" dirty="0" err="1" smtClean="0"/>
              <a:t>kepy</a:t>
            </a:r>
            <a:r>
              <a:rPr lang="en-US" sz="2400" b="1" dirty="0" smtClean="0"/>
              <a:t> away from royal courts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Yogic postures and breath control.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107" y="1062235"/>
            <a:ext cx="5420481" cy="56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6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273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49486" y="578498"/>
            <a:ext cx="371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Suharawardis</a:t>
            </a:r>
            <a:endParaRPr lang="en-I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87624" y="1530220"/>
            <a:ext cx="50870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Founded by Sheikh </a:t>
            </a:r>
            <a:r>
              <a:rPr lang="en-US" sz="2400" b="1" dirty="0" err="1" smtClean="0"/>
              <a:t>Shihabuddin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Suhrawardi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Area of influence was Punjab, Multan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Famous saints were </a:t>
            </a:r>
            <a:r>
              <a:rPr lang="en-US" sz="2400" b="1" dirty="0" err="1" smtClean="0"/>
              <a:t>Rukunuddin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Abdulo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Fath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Hamiduaddin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Nagori</a:t>
            </a:r>
            <a:r>
              <a:rPr lang="en-US" sz="2400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They accepted Royal Service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911" y="1530220"/>
            <a:ext cx="4375409" cy="45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21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24131" y="559837"/>
            <a:ext cx="4907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Qadris</a:t>
            </a:r>
            <a:endParaRPr lang="en-I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2898" y="1866122"/>
            <a:ext cx="8770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Founder was Sheikh </a:t>
            </a:r>
            <a:r>
              <a:rPr lang="en-US" sz="2400" b="1" dirty="0" err="1" smtClean="0"/>
              <a:t>Nizamat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Ullah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Area of influence was Sindh Lahore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Famous saints : </a:t>
            </a:r>
            <a:r>
              <a:rPr lang="en-US" sz="2400" b="1" dirty="0" err="1" smtClean="0"/>
              <a:t>Nasiruddin</a:t>
            </a:r>
            <a:r>
              <a:rPr lang="en-US" sz="2400" b="1" dirty="0" smtClean="0"/>
              <a:t> Mohammed </a:t>
            </a:r>
            <a:r>
              <a:rPr lang="en-US" sz="2400" b="1" dirty="0" err="1" smtClean="0"/>
              <a:t>Jilani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4750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48065" y="130629"/>
            <a:ext cx="391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Naqshbandi</a:t>
            </a:r>
            <a:endParaRPr lang="en-I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62269" y="1847461"/>
            <a:ext cx="501240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Area of influence was North India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Famous saint was Ubaid Ulla </a:t>
            </a:r>
            <a:r>
              <a:rPr lang="en-US" sz="2400" b="1" dirty="0" err="1" smtClean="0"/>
              <a:t>Ahrar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Orthodox sect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314" y="1829041"/>
            <a:ext cx="4637315" cy="42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32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00196" y="466531"/>
            <a:ext cx="6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Mahadawi</a:t>
            </a:r>
            <a:endParaRPr lang="en-I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06286" y="1735494"/>
            <a:ext cx="85095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Founder was Mullah Mohammed Mahdi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Area of propagation was </a:t>
            </a:r>
            <a:r>
              <a:rPr lang="en-US" sz="2400" b="1" dirty="0" err="1" smtClean="0"/>
              <a:t>Jaunpur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Principle was to oppose orthodox Muslims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01615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3" y="47153"/>
            <a:ext cx="11784037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1780" y="671804"/>
            <a:ext cx="6363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Qalandariya</a:t>
            </a:r>
            <a:endParaRPr lang="en-I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18253" y="1978090"/>
            <a:ext cx="9423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Founder was Abu </a:t>
            </a:r>
            <a:r>
              <a:rPr lang="en-US" sz="2400" b="1" dirty="0" err="1" smtClean="0"/>
              <a:t>Wali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Qalandar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Famous saints were </a:t>
            </a:r>
            <a:r>
              <a:rPr lang="en-US" sz="2400" b="1" dirty="0" err="1" smtClean="0"/>
              <a:t>Sidi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Maulah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Wandering monks were called </a:t>
            </a:r>
            <a:r>
              <a:rPr lang="en-US" sz="2400" b="1" dirty="0" err="1" smtClean="0"/>
              <a:t>Darveshes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723005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2245" y="503853"/>
            <a:ext cx="5822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Shattariyya</a:t>
            </a:r>
            <a:endParaRPr lang="en-I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68963" y="1567543"/>
            <a:ext cx="84721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Founder was Abdul </a:t>
            </a:r>
            <a:r>
              <a:rPr lang="en-US" sz="2400" b="1" dirty="0" err="1" smtClean="0"/>
              <a:t>Shattari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Area of propagation – Gujarat, Meerut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Famous saints were Shah </a:t>
            </a:r>
            <a:r>
              <a:rPr lang="en-US" sz="2400" b="1" dirty="0" err="1" smtClean="0"/>
              <a:t>Pir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Claimed direct contact with God.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877329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fism, Kabir, Guri Nanak, Meera – EVOS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01170" y="556698"/>
            <a:ext cx="6046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Rishi movement in Kashmir</a:t>
            </a:r>
            <a:endParaRPr lang="en-I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2898" y="1698171"/>
            <a:ext cx="99464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err="1" smtClean="0"/>
              <a:t>Nuruddin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Nund</a:t>
            </a:r>
            <a:r>
              <a:rPr lang="en-US" sz="2400" b="1" dirty="0" smtClean="0"/>
              <a:t> Rishi) and his disciples were called Rishis in Kashmir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Rishi Sufi order in Kashmir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Believer in non-violence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Vegetarian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621625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712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14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-14768"/>
            <a:ext cx="10386957" cy="68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71" y="0"/>
            <a:ext cx="9632892" cy="662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9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" y="236820"/>
            <a:ext cx="11503353" cy="65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7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2" y="235131"/>
            <a:ext cx="11408897" cy="641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9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169817"/>
            <a:ext cx="11224009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40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460</Words>
  <Application>Microsoft Office PowerPoint</Application>
  <PresentationFormat>Widescreen</PresentationFormat>
  <Paragraphs>151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22</cp:revision>
  <dcterms:created xsi:type="dcterms:W3CDTF">2021-09-09T08:04:24Z</dcterms:created>
  <dcterms:modified xsi:type="dcterms:W3CDTF">2021-10-07T07:14:31Z</dcterms:modified>
</cp:coreProperties>
</file>